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4290000" cy="41910000"/>
  <p:notesSz cx="6858000" cy="9028113"/>
  <p:defaultTextStyle>
    <a:defPPr>
      <a:defRPr lang="pt-BR"/>
    </a:defPPr>
    <a:lvl1pPr algn="ctr" rtl="0" fontAlgn="base">
      <a:spcBef>
        <a:spcPct val="0"/>
      </a:spcBef>
      <a:spcAft>
        <a:spcPct val="0"/>
      </a:spcAft>
      <a:defRPr sz="2300" kern="1200">
        <a:solidFill>
          <a:schemeClr val="tx1"/>
        </a:solidFill>
        <a:latin typeface="tahoma, verdana, arial" charset="0"/>
        <a:ea typeface="+mn-ea"/>
        <a:cs typeface="Times New Roman" pitchFamily="18" charset="0"/>
      </a:defRPr>
    </a:lvl1pPr>
    <a:lvl2pPr marL="457200" algn="ctr" rtl="0" fontAlgn="base">
      <a:spcBef>
        <a:spcPct val="0"/>
      </a:spcBef>
      <a:spcAft>
        <a:spcPct val="0"/>
      </a:spcAft>
      <a:defRPr sz="2300" kern="1200">
        <a:solidFill>
          <a:schemeClr val="tx1"/>
        </a:solidFill>
        <a:latin typeface="tahoma, verdana, arial" charset="0"/>
        <a:ea typeface="+mn-ea"/>
        <a:cs typeface="Times New Roman" pitchFamily="18" charset="0"/>
      </a:defRPr>
    </a:lvl2pPr>
    <a:lvl3pPr marL="914400" algn="ctr" rtl="0" fontAlgn="base">
      <a:spcBef>
        <a:spcPct val="0"/>
      </a:spcBef>
      <a:spcAft>
        <a:spcPct val="0"/>
      </a:spcAft>
      <a:defRPr sz="2300" kern="1200">
        <a:solidFill>
          <a:schemeClr val="tx1"/>
        </a:solidFill>
        <a:latin typeface="tahoma, verdana, arial" charset="0"/>
        <a:ea typeface="+mn-ea"/>
        <a:cs typeface="Times New Roman" pitchFamily="18" charset="0"/>
      </a:defRPr>
    </a:lvl3pPr>
    <a:lvl4pPr marL="1371600" algn="ctr" rtl="0" fontAlgn="base">
      <a:spcBef>
        <a:spcPct val="0"/>
      </a:spcBef>
      <a:spcAft>
        <a:spcPct val="0"/>
      </a:spcAft>
      <a:defRPr sz="2300" kern="1200">
        <a:solidFill>
          <a:schemeClr val="tx1"/>
        </a:solidFill>
        <a:latin typeface="tahoma, verdana, arial" charset="0"/>
        <a:ea typeface="+mn-ea"/>
        <a:cs typeface="Times New Roman" pitchFamily="18" charset="0"/>
      </a:defRPr>
    </a:lvl4pPr>
    <a:lvl5pPr marL="1828800" algn="ctr" rtl="0" fontAlgn="base">
      <a:spcBef>
        <a:spcPct val="0"/>
      </a:spcBef>
      <a:spcAft>
        <a:spcPct val="0"/>
      </a:spcAft>
      <a:defRPr sz="2300" kern="1200">
        <a:solidFill>
          <a:schemeClr val="tx1"/>
        </a:solidFill>
        <a:latin typeface="tahoma, verdana, arial" charset="0"/>
        <a:ea typeface="+mn-ea"/>
        <a:cs typeface="Times New Roman" pitchFamily="18" charset="0"/>
      </a:defRPr>
    </a:lvl5pPr>
    <a:lvl6pPr marL="2286000" algn="l" defTabSz="914400" rtl="0" eaLnBrk="1" latinLnBrk="0" hangingPunct="1">
      <a:defRPr sz="2300" kern="1200">
        <a:solidFill>
          <a:schemeClr val="tx1"/>
        </a:solidFill>
        <a:latin typeface="tahoma, verdana, arial" charset="0"/>
        <a:ea typeface="+mn-ea"/>
        <a:cs typeface="Times New Roman" pitchFamily="18" charset="0"/>
      </a:defRPr>
    </a:lvl6pPr>
    <a:lvl7pPr marL="2743200" algn="l" defTabSz="914400" rtl="0" eaLnBrk="1" latinLnBrk="0" hangingPunct="1">
      <a:defRPr sz="2300" kern="1200">
        <a:solidFill>
          <a:schemeClr val="tx1"/>
        </a:solidFill>
        <a:latin typeface="tahoma, verdana, arial" charset="0"/>
        <a:ea typeface="+mn-ea"/>
        <a:cs typeface="Times New Roman" pitchFamily="18" charset="0"/>
      </a:defRPr>
    </a:lvl7pPr>
    <a:lvl8pPr marL="3200400" algn="l" defTabSz="914400" rtl="0" eaLnBrk="1" latinLnBrk="0" hangingPunct="1">
      <a:defRPr sz="2300" kern="1200">
        <a:solidFill>
          <a:schemeClr val="tx1"/>
        </a:solidFill>
        <a:latin typeface="tahoma, verdana, arial" charset="0"/>
        <a:ea typeface="+mn-ea"/>
        <a:cs typeface="Times New Roman" pitchFamily="18" charset="0"/>
      </a:defRPr>
    </a:lvl8pPr>
    <a:lvl9pPr marL="3657600" algn="l" defTabSz="914400" rtl="0" eaLnBrk="1" latinLnBrk="0" hangingPunct="1">
      <a:defRPr sz="2300" kern="1200">
        <a:solidFill>
          <a:schemeClr val="tx1"/>
        </a:solidFill>
        <a:latin typeface="tahoma, verdana, arial" charset="0"/>
        <a:ea typeface="+mn-ea"/>
        <a:cs typeface="Times New Roman" pitchFamily="18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3200">
          <p15:clr>
            <a:srgbClr val="A4A3A4"/>
          </p15:clr>
        </p15:guide>
        <p15:guide id="2" pos="1080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CA5"/>
    <a:srgbClr val="5F5BA8"/>
    <a:srgbClr val="4E493C"/>
    <a:srgbClr val="E03E36"/>
    <a:srgbClr val="F6821E"/>
    <a:srgbClr val="6BA241"/>
    <a:srgbClr val="FFFFFF"/>
    <a:srgbClr val="900098"/>
    <a:srgbClr val="BE0FD4"/>
    <a:srgbClr val="B87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081" autoAdjust="0"/>
  </p:normalViewPr>
  <p:slideViewPr>
    <p:cSldViewPr>
      <p:cViewPr>
        <p:scale>
          <a:sx n="50" d="100"/>
          <a:sy n="50" d="100"/>
        </p:scale>
        <p:origin x="-3120" y="-9658"/>
      </p:cViewPr>
      <p:guideLst>
        <p:guide orient="horz" pos="13200"/>
        <p:guide pos="1080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23" tIns="45361" rIns="90723" bIns="45361" numCol="1" anchor="t" anchorCtr="0" compatLnSpc="1">
            <a:prstTxWarp prst="textNoShape">
              <a:avLst/>
            </a:prstTxWarp>
          </a:bodyPr>
          <a:lstStyle>
            <a:lvl1pPr algn="l" defTabSz="90805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099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23" tIns="45361" rIns="90723" bIns="45361" numCol="1" anchor="t" anchorCtr="0" compatLnSpc="1">
            <a:prstTxWarp prst="textNoShape">
              <a:avLst/>
            </a:prstTxWarp>
          </a:bodyPr>
          <a:lstStyle>
            <a:lvl1pPr algn="r" defTabSz="90805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100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577263"/>
            <a:ext cx="2971800" cy="45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23" tIns="45361" rIns="90723" bIns="45361" numCol="1" anchor="b" anchorCtr="0" compatLnSpc="1">
            <a:prstTxWarp prst="textNoShape">
              <a:avLst/>
            </a:prstTxWarp>
          </a:bodyPr>
          <a:lstStyle>
            <a:lvl1pPr algn="l" defTabSz="90805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101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577263"/>
            <a:ext cx="2971800" cy="450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0723" tIns="45361" rIns="90723" bIns="45361" numCol="1" anchor="b" anchorCtr="0" compatLnSpc="1">
            <a:prstTxWarp prst="textNoShape">
              <a:avLst/>
            </a:prstTxWarp>
          </a:bodyPr>
          <a:lstStyle>
            <a:lvl1pPr algn="r" defTabSz="90805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FCBDF5F9-58A5-41D1-A787-8FB4A1CA7251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08108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>
</file>

<file path=ppt/media/image11.png>
</file>

<file path=ppt/media/image2.png>
</file>

<file path=ppt/media/image3.png>
</file>

<file path=ppt/media/image4.jpeg>
</file>

<file path=ppt/media/image5.png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08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08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D472A8DA-C10C-474E-B193-AA88E1107893}" type="datetimeFigureOut">
              <a:rPr lang="pt-BR"/>
              <a:pPr>
                <a:defRPr/>
              </a:pPr>
              <a:t>16/10/2024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044700" y="677863"/>
            <a:ext cx="2768600" cy="3384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287838"/>
            <a:ext cx="5486400" cy="40624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Clique para editar 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575675"/>
            <a:ext cx="2971800" cy="4508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575675"/>
            <a:ext cx="2971800" cy="4508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BF67101-E1B1-41D5-8292-7AF6D234A90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285725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Espaço Reservado para Imagem de Slide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9" name="Espaço Reservado para Anotações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pt-BR" dirty="0"/>
          </a:p>
        </p:txBody>
      </p:sp>
      <p:sp>
        <p:nvSpPr>
          <p:cNvPr id="4100" name="Espaço Reservado para Número de Slide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8B5DEFFF-59D7-4C14-A52A-2CFA63F16CC6}" type="slidenum">
              <a:rPr lang="pt-BR" smtClean="0"/>
              <a:pPr/>
              <a:t>1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571750" y="13019088"/>
            <a:ext cx="29146500" cy="8983662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143500" y="23749000"/>
            <a:ext cx="24003000" cy="10710863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A32EBB-F585-4684-B22D-E9F802F1E26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3525A7-EDB2-43DA-930C-84A6732ADED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24433213" y="3724275"/>
            <a:ext cx="7286625" cy="33528000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2570163" y="3724275"/>
            <a:ext cx="21710650" cy="33528000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648EB1-0D01-4790-9C22-5B0B7182DDE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F4A56F-DBDA-40F5-8504-C08AF3E3B0C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708275" y="26930350"/>
            <a:ext cx="29146500" cy="83248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708275" y="17762538"/>
            <a:ext cx="29146500" cy="9167812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B23957-7843-4001-A1C3-4B9E6BD4953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2570163" y="12104688"/>
            <a:ext cx="14498637" cy="251475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7221200" y="12104688"/>
            <a:ext cx="14498638" cy="251475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4534CE-5A64-44CA-8CFF-A3ED995CF29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14500" y="1677988"/>
            <a:ext cx="30861000" cy="698500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714500" y="9380538"/>
            <a:ext cx="15151100" cy="3910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714500" y="13290550"/>
            <a:ext cx="15151100" cy="241474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7419638" y="9380538"/>
            <a:ext cx="15155862" cy="3910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7419638" y="13290550"/>
            <a:ext cx="15155862" cy="241474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5D463F-5D25-4225-BDAD-841A777351BE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AF9EB6-E2D8-4DF5-B51A-4540EA40C59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7B600C-1FEE-4BFD-AEC0-04B7D836F864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14500" y="1668463"/>
            <a:ext cx="11280775" cy="710088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3406438" y="1668463"/>
            <a:ext cx="19169062" cy="357695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14500" y="8769350"/>
            <a:ext cx="11280775" cy="286686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D39775-0A67-4DAD-A404-AA26B603B4C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21475" y="29337000"/>
            <a:ext cx="20574000" cy="34639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6721475" y="3744913"/>
            <a:ext cx="20574000" cy="25146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t-BR" noProof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721475" y="32800925"/>
            <a:ext cx="20574000" cy="4918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40B635-52B0-41B2-BA6C-17618E219F00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70163" y="3724275"/>
            <a:ext cx="29149675" cy="698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35205" tIns="267601" rIns="535205" bIns="26760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 estilo do título mestre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70163" y="12104688"/>
            <a:ext cx="29149675" cy="25147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35205" tIns="267601" rIns="535205" bIns="26760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570163" y="38185725"/>
            <a:ext cx="7146925" cy="279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535205" tIns="267601" rIns="535205" bIns="267601" numCol="1" anchor="t" anchorCtr="0" compatLnSpc="1">
            <a:prstTxWarp prst="textNoShape">
              <a:avLst/>
            </a:prstTxWarp>
          </a:bodyPr>
          <a:lstStyle>
            <a:lvl1pPr algn="l">
              <a:defRPr sz="8100">
                <a:latin typeface="Times New Roman" pitchFamily="18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715750" y="38185725"/>
            <a:ext cx="10858500" cy="279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535205" tIns="267601" rIns="535205" bIns="267601" numCol="1" anchor="t" anchorCtr="0" compatLnSpc="1">
            <a:prstTxWarp prst="textNoShape">
              <a:avLst/>
            </a:prstTxWarp>
          </a:bodyPr>
          <a:lstStyle>
            <a:lvl1pPr>
              <a:defRPr sz="8100">
                <a:latin typeface="Times New Roman" pitchFamily="18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4572913" y="38185725"/>
            <a:ext cx="7146925" cy="2795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535205" tIns="267601" rIns="535205" bIns="267601" numCol="1" anchor="t" anchorCtr="0" compatLnSpc="1">
            <a:prstTxWarp prst="textNoShape">
              <a:avLst/>
            </a:prstTxWarp>
          </a:bodyPr>
          <a:lstStyle>
            <a:lvl1pPr algn="r">
              <a:defRPr sz="8100">
                <a:latin typeface="Times New Roman" pitchFamily="18" charset="0"/>
              </a:defRPr>
            </a:lvl1pPr>
          </a:lstStyle>
          <a:p>
            <a:pPr>
              <a:defRPr/>
            </a:pPr>
            <a:fld id="{30A853AF-F839-4B6B-8248-8DEF9C0D79C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349875" rtl="0" eaLnBrk="0" fontAlgn="base" hangingPunct="0">
        <a:spcBef>
          <a:spcPct val="0"/>
        </a:spcBef>
        <a:spcAft>
          <a:spcPct val="0"/>
        </a:spcAft>
        <a:defRPr sz="25600">
          <a:solidFill>
            <a:schemeClr val="tx2"/>
          </a:solidFill>
          <a:latin typeface="+mj-lt"/>
          <a:ea typeface="+mj-ea"/>
          <a:cs typeface="+mj-cs"/>
        </a:defRPr>
      </a:lvl1pPr>
      <a:lvl2pPr algn="ctr" defTabSz="5349875" rtl="0" eaLnBrk="0" fontAlgn="base" hangingPunct="0">
        <a:spcBef>
          <a:spcPct val="0"/>
        </a:spcBef>
        <a:spcAft>
          <a:spcPct val="0"/>
        </a:spcAft>
        <a:defRPr sz="25600">
          <a:solidFill>
            <a:schemeClr val="tx2"/>
          </a:solidFill>
          <a:latin typeface="Times New Roman" pitchFamily="18" charset="0"/>
        </a:defRPr>
      </a:lvl2pPr>
      <a:lvl3pPr algn="ctr" defTabSz="5349875" rtl="0" eaLnBrk="0" fontAlgn="base" hangingPunct="0">
        <a:spcBef>
          <a:spcPct val="0"/>
        </a:spcBef>
        <a:spcAft>
          <a:spcPct val="0"/>
        </a:spcAft>
        <a:defRPr sz="25600">
          <a:solidFill>
            <a:schemeClr val="tx2"/>
          </a:solidFill>
          <a:latin typeface="Times New Roman" pitchFamily="18" charset="0"/>
        </a:defRPr>
      </a:lvl3pPr>
      <a:lvl4pPr algn="ctr" defTabSz="5349875" rtl="0" eaLnBrk="0" fontAlgn="base" hangingPunct="0">
        <a:spcBef>
          <a:spcPct val="0"/>
        </a:spcBef>
        <a:spcAft>
          <a:spcPct val="0"/>
        </a:spcAft>
        <a:defRPr sz="25600">
          <a:solidFill>
            <a:schemeClr val="tx2"/>
          </a:solidFill>
          <a:latin typeface="Times New Roman" pitchFamily="18" charset="0"/>
        </a:defRPr>
      </a:lvl4pPr>
      <a:lvl5pPr algn="ctr" defTabSz="5349875" rtl="0" eaLnBrk="0" fontAlgn="base" hangingPunct="0">
        <a:spcBef>
          <a:spcPct val="0"/>
        </a:spcBef>
        <a:spcAft>
          <a:spcPct val="0"/>
        </a:spcAft>
        <a:defRPr sz="25600">
          <a:solidFill>
            <a:schemeClr val="tx2"/>
          </a:solidFill>
          <a:latin typeface="Times New Roman" pitchFamily="18" charset="0"/>
        </a:defRPr>
      </a:lvl5pPr>
      <a:lvl6pPr marL="457200" algn="ctr" defTabSz="5349875" rtl="0" fontAlgn="base">
        <a:spcBef>
          <a:spcPct val="0"/>
        </a:spcBef>
        <a:spcAft>
          <a:spcPct val="0"/>
        </a:spcAft>
        <a:defRPr sz="25600">
          <a:solidFill>
            <a:schemeClr val="tx2"/>
          </a:solidFill>
          <a:latin typeface="Times New Roman" pitchFamily="18" charset="0"/>
        </a:defRPr>
      </a:lvl6pPr>
      <a:lvl7pPr marL="914400" algn="ctr" defTabSz="5349875" rtl="0" fontAlgn="base">
        <a:spcBef>
          <a:spcPct val="0"/>
        </a:spcBef>
        <a:spcAft>
          <a:spcPct val="0"/>
        </a:spcAft>
        <a:defRPr sz="25600">
          <a:solidFill>
            <a:schemeClr val="tx2"/>
          </a:solidFill>
          <a:latin typeface="Times New Roman" pitchFamily="18" charset="0"/>
        </a:defRPr>
      </a:lvl7pPr>
      <a:lvl8pPr marL="1371600" algn="ctr" defTabSz="5349875" rtl="0" fontAlgn="base">
        <a:spcBef>
          <a:spcPct val="0"/>
        </a:spcBef>
        <a:spcAft>
          <a:spcPct val="0"/>
        </a:spcAft>
        <a:defRPr sz="25600">
          <a:solidFill>
            <a:schemeClr val="tx2"/>
          </a:solidFill>
          <a:latin typeface="Times New Roman" pitchFamily="18" charset="0"/>
        </a:defRPr>
      </a:lvl8pPr>
      <a:lvl9pPr marL="1828800" algn="ctr" defTabSz="5349875" rtl="0" fontAlgn="base">
        <a:spcBef>
          <a:spcPct val="0"/>
        </a:spcBef>
        <a:spcAft>
          <a:spcPct val="0"/>
        </a:spcAft>
        <a:defRPr sz="25600">
          <a:solidFill>
            <a:schemeClr val="tx2"/>
          </a:solidFill>
          <a:latin typeface="Times New Roman" pitchFamily="18" charset="0"/>
        </a:defRPr>
      </a:lvl9pPr>
    </p:titleStyle>
    <p:bodyStyle>
      <a:lvl1pPr marL="2005013" indent="-2005013" algn="l" defTabSz="5349875" rtl="0" eaLnBrk="0" fontAlgn="base" hangingPunct="0">
        <a:spcBef>
          <a:spcPct val="20000"/>
        </a:spcBef>
        <a:spcAft>
          <a:spcPct val="0"/>
        </a:spcAft>
        <a:buChar char="•"/>
        <a:defRPr sz="18800">
          <a:solidFill>
            <a:schemeClr val="tx1"/>
          </a:solidFill>
          <a:latin typeface="+mn-lt"/>
          <a:ea typeface="+mn-ea"/>
          <a:cs typeface="+mn-cs"/>
        </a:defRPr>
      </a:lvl1pPr>
      <a:lvl2pPr marL="4348163" indent="-1670050" algn="l" defTabSz="5349875" rtl="0" eaLnBrk="0" fontAlgn="base" hangingPunct="0">
        <a:spcBef>
          <a:spcPct val="20000"/>
        </a:spcBef>
        <a:spcAft>
          <a:spcPct val="0"/>
        </a:spcAft>
        <a:buChar char="–"/>
        <a:defRPr sz="16300">
          <a:solidFill>
            <a:schemeClr val="tx1"/>
          </a:solidFill>
          <a:latin typeface="+mn-lt"/>
        </a:defRPr>
      </a:lvl2pPr>
      <a:lvl3pPr marL="6689725" indent="-1339850" algn="l" defTabSz="5349875" rtl="0" eaLnBrk="0" fontAlgn="base" hangingPunct="0">
        <a:spcBef>
          <a:spcPct val="20000"/>
        </a:spcBef>
        <a:spcAft>
          <a:spcPct val="0"/>
        </a:spcAft>
        <a:buChar char="•"/>
        <a:defRPr sz="14000">
          <a:solidFill>
            <a:schemeClr val="tx1"/>
          </a:solidFill>
          <a:latin typeface="+mn-lt"/>
        </a:defRPr>
      </a:lvl3pPr>
      <a:lvl4pPr marL="9364663" indent="-1336675" algn="l" defTabSz="5349875" rtl="0" eaLnBrk="0" fontAlgn="base" hangingPunct="0">
        <a:spcBef>
          <a:spcPct val="20000"/>
        </a:spcBef>
        <a:spcAft>
          <a:spcPct val="0"/>
        </a:spcAft>
        <a:buChar char="–"/>
        <a:defRPr sz="11700">
          <a:solidFill>
            <a:schemeClr val="tx1"/>
          </a:solidFill>
          <a:latin typeface="+mn-lt"/>
        </a:defRPr>
      </a:lvl4pPr>
      <a:lvl5pPr marL="12041188" indent="-1336675" algn="l" defTabSz="5349875" rtl="0" eaLnBrk="0" fontAlgn="base" hangingPunct="0">
        <a:spcBef>
          <a:spcPct val="20000"/>
        </a:spcBef>
        <a:spcAft>
          <a:spcPct val="0"/>
        </a:spcAft>
        <a:buChar char="»"/>
        <a:defRPr sz="11700">
          <a:solidFill>
            <a:schemeClr val="tx1"/>
          </a:solidFill>
          <a:latin typeface="+mn-lt"/>
        </a:defRPr>
      </a:lvl5pPr>
      <a:lvl6pPr marL="12498388" indent="-1336675" algn="l" defTabSz="5349875" rtl="0" fontAlgn="base">
        <a:spcBef>
          <a:spcPct val="20000"/>
        </a:spcBef>
        <a:spcAft>
          <a:spcPct val="0"/>
        </a:spcAft>
        <a:buChar char="»"/>
        <a:defRPr sz="11700">
          <a:solidFill>
            <a:schemeClr val="tx1"/>
          </a:solidFill>
          <a:latin typeface="+mn-lt"/>
        </a:defRPr>
      </a:lvl6pPr>
      <a:lvl7pPr marL="12955588" indent="-1336675" algn="l" defTabSz="5349875" rtl="0" fontAlgn="base">
        <a:spcBef>
          <a:spcPct val="20000"/>
        </a:spcBef>
        <a:spcAft>
          <a:spcPct val="0"/>
        </a:spcAft>
        <a:buChar char="»"/>
        <a:defRPr sz="11700">
          <a:solidFill>
            <a:schemeClr val="tx1"/>
          </a:solidFill>
          <a:latin typeface="+mn-lt"/>
        </a:defRPr>
      </a:lvl7pPr>
      <a:lvl8pPr marL="13412788" indent="-1336675" algn="l" defTabSz="5349875" rtl="0" fontAlgn="base">
        <a:spcBef>
          <a:spcPct val="20000"/>
        </a:spcBef>
        <a:spcAft>
          <a:spcPct val="0"/>
        </a:spcAft>
        <a:buChar char="»"/>
        <a:defRPr sz="11700">
          <a:solidFill>
            <a:schemeClr val="tx1"/>
          </a:solidFill>
          <a:latin typeface="+mn-lt"/>
        </a:defRPr>
      </a:lvl8pPr>
      <a:lvl9pPr marL="13869988" indent="-1336675" algn="l" defTabSz="5349875" rtl="0" fontAlgn="base">
        <a:spcBef>
          <a:spcPct val="20000"/>
        </a:spcBef>
        <a:spcAft>
          <a:spcPct val="0"/>
        </a:spcAft>
        <a:buChar char="»"/>
        <a:defRPr sz="117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tif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jpeg"/><Relationship Id="rId12" Type="http://schemas.openxmlformats.org/officeDocument/2006/relationships/image" Target="../media/image9.tif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png"/><Relationship Id="rId11" Type="http://schemas.openxmlformats.org/officeDocument/2006/relationships/image" Target="../media/image8.tif"/><Relationship Id="rId5" Type="http://schemas.openxmlformats.org/officeDocument/2006/relationships/image" Target="../media/image2.png"/><Relationship Id="rId10" Type="http://schemas.openxmlformats.org/officeDocument/2006/relationships/image" Target="../media/image7.tif"/><Relationship Id="rId4" Type="http://schemas.openxmlformats.org/officeDocument/2006/relationships/image" Target="../media/image1.png"/><Relationship Id="rId9" Type="http://schemas.openxmlformats.org/officeDocument/2006/relationships/image" Target="../media/image6.tif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Text Box 2409"/>
          <p:cNvSpPr txBox="1">
            <a:spLocks noChangeArrowheads="1"/>
          </p:cNvSpPr>
          <p:nvPr/>
        </p:nvSpPr>
        <p:spPr bwMode="auto">
          <a:xfrm>
            <a:off x="825219" y="12033165"/>
            <a:ext cx="10500296" cy="2873163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</p:spPr>
        <p:txBody>
          <a:bodyPr wrap="square" lIns="102178" tIns="51088" rIns="102178" bIns="51088" anchor="ctr">
            <a:spAutoFit/>
          </a:bodyPr>
          <a:lstStyle/>
          <a:p>
            <a:pPr algn="just" defTabSz="1020763"/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Área de conhecimento/Subárea: 04 </a:t>
            </a:r>
            <a:r>
              <a:rPr lang="pt-BR" sz="36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Ciências Biológicas | Imunologia. </a:t>
            </a:r>
            <a:endParaRPr lang="pt-BR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 defTabSz="1020763"/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ODS vinculado:ODS03 </a:t>
            </a:r>
            <a:r>
              <a:rPr lang="pt-BR" sz="36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Saúde e bem-estar - Assegurar uma vida saudável e promover o bem-estar para todos, em todas as idades.</a:t>
            </a:r>
            <a:endParaRPr lang="pt-BR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0" name="Rectangle 3166"/>
          <p:cNvSpPr>
            <a:spLocks noChangeArrowheads="1"/>
          </p:cNvSpPr>
          <p:nvPr/>
        </p:nvSpPr>
        <p:spPr bwMode="auto">
          <a:xfrm>
            <a:off x="23049656" y="25547116"/>
            <a:ext cx="10260000" cy="952500"/>
          </a:xfrm>
          <a:prstGeom prst="rect">
            <a:avLst/>
          </a:prstGeom>
          <a:gradFill flip="none" rotWithShape="1">
            <a:gsLst>
              <a:gs pos="0">
                <a:srgbClr val="B87B00">
                  <a:tint val="66000"/>
                  <a:satMod val="160000"/>
                </a:srgbClr>
              </a:gs>
              <a:gs pos="50000">
                <a:srgbClr val="B87B00">
                  <a:tint val="44500"/>
                  <a:satMod val="160000"/>
                </a:srgbClr>
              </a:gs>
              <a:gs pos="100000">
                <a:srgbClr val="B87B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  <a:miter lim="800000"/>
            <a:headEnd/>
            <a:tailEnd/>
          </a:ln>
        </p:spPr>
        <p:txBody>
          <a:bodyPr wrap="none" lIns="102178" tIns="51088" rIns="102178" bIns="51088" anchor="ctr"/>
          <a:lstStyle/>
          <a:p>
            <a:pPr algn="l" defTabSz="1020763"/>
            <a:r>
              <a:rPr lang="pt-BR" sz="4300" b="1" dirty="0">
                <a:latin typeface="Arial" panose="020B0604020202020204" pitchFamily="34" charset="0"/>
                <a:cs typeface="Arial" panose="020B0604020202020204" pitchFamily="34" charset="0"/>
              </a:rPr>
              <a:t>CONCLUSÕES</a:t>
            </a:r>
          </a:p>
        </p:txBody>
      </p:sp>
      <p:sp>
        <p:nvSpPr>
          <p:cNvPr id="1033" name="Text Box 3201"/>
          <p:cNvSpPr txBox="1">
            <a:spLocks noChangeArrowheads="1"/>
          </p:cNvSpPr>
          <p:nvPr/>
        </p:nvSpPr>
        <p:spPr bwMode="auto">
          <a:xfrm>
            <a:off x="11785325" y="26029667"/>
            <a:ext cx="10260000" cy="1121589"/>
          </a:xfrm>
          <a:prstGeom prst="rect">
            <a:avLst/>
          </a:prstGeom>
          <a:gradFill flip="none" rotWithShape="1">
            <a:gsLst>
              <a:gs pos="0">
                <a:srgbClr val="B87B00">
                  <a:tint val="66000"/>
                  <a:satMod val="160000"/>
                </a:srgbClr>
              </a:gs>
              <a:gs pos="50000">
                <a:srgbClr val="B87B00">
                  <a:tint val="44500"/>
                  <a:satMod val="160000"/>
                </a:srgbClr>
              </a:gs>
              <a:gs pos="100000">
                <a:srgbClr val="B87B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  <a:miter lim="800000"/>
            <a:headEnd/>
            <a:tailEnd/>
          </a:ln>
        </p:spPr>
        <p:txBody>
          <a:bodyPr lIns="102178" tIns="51088" rIns="102178" bIns="51088" anchor="ctr"/>
          <a:lstStyle/>
          <a:p>
            <a:pPr algn="l" defTabSz="1020763"/>
            <a:r>
              <a:rPr lang="pt-BR" sz="4300" b="1" dirty="0">
                <a:latin typeface="Arial" panose="020B0604020202020204" pitchFamily="34" charset="0"/>
                <a:cs typeface="Arial" panose="020B0604020202020204" pitchFamily="34" charset="0"/>
              </a:rPr>
              <a:t>RESULTADOS E DISCUSSÃO</a:t>
            </a:r>
          </a:p>
        </p:txBody>
      </p:sp>
      <p:sp>
        <p:nvSpPr>
          <p:cNvPr id="1034" name="Text Box 3393"/>
          <p:cNvSpPr txBox="1">
            <a:spLocks noChangeArrowheads="1"/>
          </p:cNvSpPr>
          <p:nvPr/>
        </p:nvSpPr>
        <p:spPr bwMode="auto">
          <a:xfrm>
            <a:off x="887411" y="15177964"/>
            <a:ext cx="10096428" cy="952500"/>
          </a:xfrm>
          <a:prstGeom prst="rect">
            <a:avLst/>
          </a:prstGeom>
          <a:gradFill flip="none" rotWithShape="1">
            <a:gsLst>
              <a:gs pos="0">
                <a:srgbClr val="B87B00">
                  <a:tint val="66000"/>
                  <a:satMod val="160000"/>
                </a:srgbClr>
              </a:gs>
              <a:gs pos="50000">
                <a:srgbClr val="B87B00">
                  <a:tint val="44500"/>
                  <a:satMod val="160000"/>
                </a:srgbClr>
              </a:gs>
              <a:gs pos="100000">
                <a:srgbClr val="B87B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headEnd/>
            <a:tailEnd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102178" tIns="51088" rIns="102178" bIns="51088" anchor="ctr"/>
          <a:lstStyle/>
          <a:p>
            <a:pPr algn="l" defTabSz="1020763"/>
            <a:r>
              <a:rPr lang="pt-BR" sz="4300" b="1" dirty="0">
                <a:latin typeface="Arial" panose="020B0604020202020204" pitchFamily="34" charset="0"/>
                <a:cs typeface="Arial" panose="020B0604020202020204" pitchFamily="34" charset="0"/>
              </a:rPr>
              <a:t>INTRODUÇÃO</a:t>
            </a:r>
          </a:p>
        </p:txBody>
      </p:sp>
      <p:sp>
        <p:nvSpPr>
          <p:cNvPr id="1035" name="Text Box 3414"/>
          <p:cNvSpPr txBox="1">
            <a:spLocks noChangeArrowheads="1"/>
          </p:cNvSpPr>
          <p:nvPr/>
        </p:nvSpPr>
        <p:spPr bwMode="auto">
          <a:xfrm>
            <a:off x="1535889" y="7210882"/>
            <a:ext cx="31829375" cy="2457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6863" tIns="43432" rIns="86863" bIns="43432">
            <a:spAutoFit/>
          </a:bodyPr>
          <a:lstStyle/>
          <a:p>
            <a:pPr defTabSz="692150"/>
            <a:endParaRPr lang="pt-BR" sz="41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692150"/>
            <a:r>
              <a:rPr lang="pt-BR" sz="4100" b="1" dirty="0">
                <a:latin typeface="Arial" panose="020B0604020202020204" pitchFamily="34" charset="0"/>
                <a:cs typeface="Arial" panose="020B0604020202020204" pitchFamily="34" charset="0"/>
              </a:rPr>
              <a:t>Anderson de Jesus Falcão da Silva (IFPA), </a:t>
            </a:r>
            <a:r>
              <a:rPr lang="pt-BR" sz="4100" b="1" dirty="0">
                <a:effectLst/>
                <a:latin typeface="Arial" panose="020B0604020202020204" pitchFamily="34" charset="0"/>
                <a:ea typeface="Aptos"/>
                <a:cs typeface="Times New Roman" panose="02020603050405020304" pitchFamily="18" charset="0"/>
              </a:rPr>
              <a:t>Patrick Douglas Corrêa Pereira</a:t>
            </a:r>
            <a:r>
              <a:rPr lang="pt-BR" sz="4100" b="1" dirty="0">
                <a:latin typeface="Arial" panose="020B0604020202020204" pitchFamily="34" charset="0"/>
                <a:cs typeface="Arial" panose="020B0604020202020204" pitchFamily="34" charset="0"/>
              </a:rPr>
              <a:t> (McGill); </a:t>
            </a:r>
            <a:r>
              <a:rPr lang="pt-BR" sz="4100" b="1" dirty="0">
                <a:effectLst/>
                <a:latin typeface="Arial" panose="020B0604020202020204" pitchFamily="34" charset="0"/>
                <a:ea typeface="Aptos"/>
                <a:cs typeface="Times New Roman" panose="02020603050405020304" pitchFamily="18" charset="0"/>
              </a:rPr>
              <a:t>Emanuel Ramos da Costa </a:t>
            </a:r>
            <a:r>
              <a:rPr lang="pt-BR" sz="4100" b="1" dirty="0">
                <a:latin typeface="Arial" panose="020B0604020202020204" pitchFamily="34" charset="0"/>
                <a:cs typeface="Arial" panose="020B0604020202020204" pitchFamily="34" charset="0"/>
              </a:rPr>
              <a:t>(UFPA); </a:t>
            </a:r>
            <a:r>
              <a:rPr lang="pt-BR" sz="4100" b="1" dirty="0">
                <a:effectLst/>
                <a:latin typeface="Arial" panose="020B0604020202020204" pitchFamily="34" charset="0"/>
                <a:ea typeface="Aptos"/>
                <a:cs typeface="Times New Roman" panose="02020603050405020304" pitchFamily="18" charset="0"/>
              </a:rPr>
              <a:t>Nara Gyzely Morais Magalhães </a:t>
            </a:r>
            <a:r>
              <a:rPr lang="pt-BR" sz="4100" b="1" dirty="0">
                <a:latin typeface="Arial" panose="020B0604020202020204" pitchFamily="34" charset="0"/>
                <a:cs typeface="Arial" panose="020B0604020202020204" pitchFamily="34" charset="0"/>
              </a:rPr>
              <a:t>(SEDUC); </a:t>
            </a:r>
            <a:r>
              <a:rPr lang="pt-BR" sz="4100" b="1" dirty="0">
                <a:effectLst/>
                <a:latin typeface="Arial" panose="020B0604020202020204" pitchFamily="34" charset="0"/>
                <a:ea typeface="Aptos"/>
                <a:cs typeface="Times New Roman" panose="02020603050405020304" pitchFamily="18" charset="0"/>
              </a:rPr>
              <a:t>Diandra Araújo da Luz (AFYA), Cristovam Guerreiro Diniz</a:t>
            </a:r>
            <a:r>
              <a:rPr lang="pt-BR" sz="4100" b="1" dirty="0">
                <a:latin typeface="Arial" panose="020B0604020202020204" pitchFamily="34" charset="0"/>
                <a:cs typeface="Arial" panose="020B0604020202020204" pitchFamily="34" charset="0"/>
              </a:rPr>
              <a:t>(IFPA).</a:t>
            </a:r>
            <a:endParaRPr lang="pt-BR" sz="4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692150"/>
            <a:r>
              <a:rPr lang="pt-BR" sz="3100" b="1" dirty="0">
                <a:latin typeface="Arial" panose="020B0604020202020204" pitchFamily="34" charset="0"/>
                <a:cs typeface="Arial" panose="020B0604020202020204" pitchFamily="34" charset="0"/>
              </a:rPr>
              <a:t>Autor correspondente: </a:t>
            </a:r>
            <a:r>
              <a:rPr lang="pt-BR" sz="3100" dirty="0">
                <a:latin typeface="Arial" panose="020B0604020202020204" pitchFamily="34" charset="0"/>
                <a:cs typeface="Arial" panose="020B0604020202020204" pitchFamily="34" charset="0"/>
              </a:rPr>
              <a:t>andersondejesusfalcaodasilva@gmail.com</a:t>
            </a:r>
            <a:endParaRPr lang="pt-BR" sz="3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6" name="Text Box 3415"/>
          <p:cNvSpPr txBox="1">
            <a:spLocks noChangeArrowheads="1"/>
          </p:cNvSpPr>
          <p:nvPr/>
        </p:nvSpPr>
        <p:spPr bwMode="auto">
          <a:xfrm>
            <a:off x="887413" y="10548553"/>
            <a:ext cx="10687050" cy="1317309"/>
          </a:xfrm>
          <a:prstGeom prst="rect">
            <a:avLst/>
          </a:prstGeom>
          <a:gradFill flip="none" rotWithShape="1">
            <a:gsLst>
              <a:gs pos="0">
                <a:srgbClr val="B87B00">
                  <a:tint val="66000"/>
                  <a:satMod val="160000"/>
                </a:srgbClr>
              </a:gs>
              <a:gs pos="50000">
                <a:srgbClr val="B87B00">
                  <a:tint val="44500"/>
                  <a:satMod val="160000"/>
                </a:srgbClr>
              </a:gs>
              <a:gs pos="100000">
                <a:srgbClr val="B87B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  <a:miter lim="800000"/>
            <a:headEnd/>
            <a:tailEnd/>
          </a:ln>
        </p:spPr>
        <p:txBody>
          <a:bodyPr wrap="none" lIns="102178" tIns="51088" rIns="102178" bIns="51088" anchor="ctr"/>
          <a:lstStyle/>
          <a:p>
            <a:pPr algn="l" defTabSz="1020763"/>
            <a:r>
              <a:rPr lang="pt-BR" sz="4300" b="1" dirty="0">
                <a:latin typeface="Arial" panose="020B0604020202020204" pitchFamily="34" charset="0"/>
                <a:cs typeface="Arial" panose="020B0604020202020204" pitchFamily="34" charset="0"/>
              </a:rPr>
              <a:t>Área temática e ODS</a:t>
            </a:r>
          </a:p>
        </p:txBody>
      </p:sp>
      <p:sp>
        <p:nvSpPr>
          <p:cNvPr id="1039" name="Text Box 3434"/>
          <p:cNvSpPr txBox="1">
            <a:spLocks noChangeArrowheads="1"/>
          </p:cNvSpPr>
          <p:nvPr/>
        </p:nvSpPr>
        <p:spPr bwMode="auto">
          <a:xfrm>
            <a:off x="1899612" y="5439145"/>
            <a:ext cx="31048795" cy="2431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918" tIns="45960" rIns="91918" bIns="45960">
            <a:spAutoFit/>
          </a:bodyPr>
          <a:lstStyle/>
          <a:p>
            <a:r>
              <a:rPr lang="pt-BR" sz="7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/>
                <a:cs typeface="Arial" panose="020B0604020202020204" pitchFamily="34" charset="0"/>
              </a:rPr>
              <a:t>ANÁLISE DA PROPAGAÇÃO DO VÍRUS DA HEPATITE C ENTRE POPULAÇÕES DE MAÇARICO-PINTADO (</a:t>
            </a:r>
            <a:r>
              <a:rPr lang="pt-BR" sz="76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/>
                <a:cs typeface="Arial" panose="020B0604020202020204" pitchFamily="34" charset="0"/>
              </a:rPr>
              <a:t>Actitis macularius</a:t>
            </a:r>
            <a:r>
              <a:rPr lang="pt-BR" sz="76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/>
                <a:cs typeface="Arial" panose="020B0604020202020204" pitchFamily="34" charset="0"/>
              </a:rPr>
              <a:t>).</a:t>
            </a:r>
            <a:endParaRPr lang="pt-BR" sz="7600" dirty="0">
              <a:solidFill>
                <a:srgbClr val="000000"/>
              </a:solidFill>
              <a:effectLst/>
              <a:latin typeface="Arial" panose="020B0604020202020204" pitchFamily="34" charset="0"/>
              <a:ea typeface="Aptos"/>
              <a:cs typeface="Arial" panose="020B0604020202020204" pitchFamily="34" charset="0"/>
            </a:endParaRPr>
          </a:p>
        </p:txBody>
      </p:sp>
      <p:sp>
        <p:nvSpPr>
          <p:cNvPr id="1041" name="Text Box 3646"/>
          <p:cNvSpPr txBox="1">
            <a:spLocks noChangeArrowheads="1"/>
          </p:cNvSpPr>
          <p:nvPr/>
        </p:nvSpPr>
        <p:spPr bwMode="auto">
          <a:xfrm>
            <a:off x="871192" y="16256433"/>
            <a:ext cx="10080000" cy="14768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6863" tIns="43432" rIns="86863" bIns="43432">
            <a:spAutoFit/>
          </a:bodyPr>
          <a:lstStyle/>
          <a:p>
            <a:pPr algn="just" defTabSz="692150">
              <a:spcBef>
                <a:spcPct val="50000"/>
              </a:spcBef>
            </a:pP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Sazonalmente, aves migram devido a secas prolongadas e invernos rigorosos </a:t>
            </a:r>
            <a:r>
              <a:rPr lang="pt-BR" sz="3600" dirty="0">
                <a:effectLst/>
                <a:latin typeface="Arial" panose="020B0604020202020204" pitchFamily="34" charset="0"/>
                <a:ea typeface="Aptos"/>
                <a:cs typeface="Times New Roman" panose="02020603050405020304" pitchFamily="18" charset="0"/>
              </a:rPr>
              <a:t>(Nunes; Tomas, 2008)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. Anualmente, cerca de 40 espécies de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scolopacidae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migram para regiões costeiras do Hemisfério Sul em busca de alimento, abrigo e descanso. A região bragantina do nordeste Paraense abriga uma grande diversidade dessas aves, incluindo o maçarico-pintado (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Actitis macularius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pt-BR" sz="3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(Campos; Naiff; Araújo, 2008)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. Durante a migração, algumas aves podem ser infectadas e disseminar vírus (Araújo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., 2018), atuando como reservatórios zoonóticos (Hubálek, 2004) e propagando doenças graves (Verhagen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., 2014). Para prevenir epidemias virais, pesquisas sobre populações virais em hospedeiros e seus ambientes são essenciais </a:t>
            </a:r>
            <a:r>
              <a:rPr lang="pt-BR" sz="3600" dirty="0">
                <a:effectLst/>
                <a:latin typeface="Arial" panose="020B0604020202020204" pitchFamily="34" charset="0"/>
                <a:ea typeface="Aptos"/>
                <a:cs typeface="Times New Roman" panose="02020603050405020304" pitchFamily="18" charset="0"/>
              </a:rPr>
              <a:t>(Bexfield; Kellam, 2011)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. A hepatite C é um problema de saúde pública, com cerca de 170 milhões de infectados no mundo (Lauer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., 2001). Estudar a presença do HCV em aves migratórias é crucial, especialmente no Brasil, que possui 18% da diversidade aviária mundial (Rahman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et al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., 2021). Investigamos a presença do HCV no transcriptoma do maçarico-pintado (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Actitis macularius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pt-PT" sz="3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3" name="Text Box 3660"/>
          <p:cNvSpPr txBox="1">
            <a:spLocks noChangeArrowheads="1"/>
          </p:cNvSpPr>
          <p:nvPr/>
        </p:nvSpPr>
        <p:spPr bwMode="auto">
          <a:xfrm>
            <a:off x="23164359" y="31138387"/>
            <a:ext cx="10260000" cy="952500"/>
          </a:xfrm>
          <a:prstGeom prst="rect">
            <a:avLst/>
          </a:prstGeom>
          <a:gradFill flip="none" rotWithShape="1">
            <a:gsLst>
              <a:gs pos="0">
                <a:srgbClr val="B87B00">
                  <a:tint val="66000"/>
                  <a:satMod val="160000"/>
                </a:srgbClr>
              </a:gs>
              <a:gs pos="50000">
                <a:srgbClr val="B87B00">
                  <a:tint val="44500"/>
                  <a:satMod val="160000"/>
                </a:srgbClr>
              </a:gs>
              <a:gs pos="100000">
                <a:srgbClr val="B87B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  <a:miter lim="800000"/>
            <a:headEnd/>
            <a:tailEnd/>
          </a:ln>
        </p:spPr>
        <p:txBody>
          <a:bodyPr wrap="none" lIns="102178" tIns="51088" rIns="102178" bIns="51088" anchor="ctr"/>
          <a:lstStyle/>
          <a:p>
            <a:pPr algn="l" defTabSz="1020763"/>
            <a:r>
              <a:rPr lang="pt-BR" sz="4300" b="1" dirty="0">
                <a:latin typeface="Arial" panose="020B0604020202020204" pitchFamily="34" charset="0"/>
                <a:cs typeface="Arial" panose="020B0604020202020204" pitchFamily="34" charset="0"/>
              </a:rPr>
              <a:t>REFERÊNCIAS</a:t>
            </a:r>
          </a:p>
        </p:txBody>
      </p:sp>
      <p:sp>
        <p:nvSpPr>
          <p:cNvPr id="4" name="Rectangle 19"/>
          <p:cNvSpPr>
            <a:spLocks noChangeArrowheads="1"/>
          </p:cNvSpPr>
          <p:nvPr/>
        </p:nvSpPr>
        <p:spPr bwMode="auto">
          <a:xfrm>
            <a:off x="17052634" y="1172020"/>
            <a:ext cx="184731" cy="4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 Box 3177"/>
          <p:cNvSpPr txBox="1">
            <a:spLocks noChangeArrowheads="1"/>
          </p:cNvSpPr>
          <p:nvPr/>
        </p:nvSpPr>
        <p:spPr bwMode="auto">
          <a:xfrm>
            <a:off x="12179844" y="10548553"/>
            <a:ext cx="9868361" cy="1240304"/>
          </a:xfrm>
          <a:prstGeom prst="rect">
            <a:avLst/>
          </a:prstGeom>
          <a:gradFill flip="none" rotWithShape="1">
            <a:gsLst>
              <a:gs pos="0">
                <a:srgbClr val="B87B00">
                  <a:tint val="66000"/>
                  <a:satMod val="160000"/>
                </a:srgbClr>
              </a:gs>
              <a:gs pos="50000">
                <a:srgbClr val="B87B00">
                  <a:tint val="44500"/>
                  <a:satMod val="160000"/>
                </a:srgbClr>
              </a:gs>
              <a:gs pos="100000">
                <a:srgbClr val="B87B0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  <a:miter lim="800000"/>
            <a:headEnd/>
            <a:tailEnd/>
          </a:ln>
        </p:spPr>
        <p:txBody>
          <a:bodyPr wrap="none" lIns="102178" tIns="51088" rIns="102178" bIns="51088" anchor="ctr"/>
          <a:lstStyle/>
          <a:p>
            <a:pPr algn="l" defTabSz="1020763"/>
            <a:r>
              <a:rPr lang="pt-BR" sz="4300" b="1" dirty="0">
                <a:latin typeface="Arial" panose="020B0604020202020204" pitchFamily="34" charset="0"/>
                <a:cs typeface="Arial" panose="020B0604020202020204" pitchFamily="34" charset="0"/>
              </a:rPr>
              <a:t>MATERIAL E MÉTODOS</a:t>
            </a:r>
          </a:p>
        </p:txBody>
      </p:sp>
      <p:sp>
        <p:nvSpPr>
          <p:cNvPr id="51" name="CaixaDeTexto 37"/>
          <p:cNvSpPr txBox="1">
            <a:spLocks noChangeArrowheads="1"/>
          </p:cNvSpPr>
          <p:nvPr/>
        </p:nvSpPr>
        <p:spPr bwMode="auto">
          <a:xfrm>
            <a:off x="23058362" y="26593258"/>
            <a:ext cx="10260000" cy="4514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2086" tIns="41043" rIns="82086" bIns="41043">
            <a:spAutoFit/>
          </a:bodyPr>
          <a:lstStyle>
            <a:lvl1pPr eaLnBrk="0" hangingPunct="0">
              <a:defRPr sz="2100">
                <a:solidFill>
                  <a:schemeClr val="tx1"/>
                </a:solidFill>
                <a:latin typeface="tahoma, verdana, arial" charset="0"/>
                <a:cs typeface="Times New Roman" panose="02020603050405020304" pitchFamily="18" charset="0"/>
              </a:defRPr>
            </a:lvl1pPr>
            <a:lvl2pPr marL="742950" indent="-285750" eaLnBrk="0" hangingPunct="0">
              <a:defRPr sz="2100">
                <a:solidFill>
                  <a:schemeClr val="tx1"/>
                </a:solidFill>
                <a:latin typeface="tahoma, verdana, arial" charset="0"/>
                <a:cs typeface="Times New Roman" panose="02020603050405020304" pitchFamily="18" charset="0"/>
              </a:defRPr>
            </a:lvl2pPr>
            <a:lvl3pPr marL="1143000" indent="-228600" eaLnBrk="0" hangingPunct="0">
              <a:defRPr sz="2100">
                <a:solidFill>
                  <a:schemeClr val="tx1"/>
                </a:solidFill>
                <a:latin typeface="tahoma, verdana, arial" charset="0"/>
                <a:cs typeface="Times New Roman" panose="02020603050405020304" pitchFamily="18" charset="0"/>
              </a:defRPr>
            </a:lvl3pPr>
            <a:lvl4pPr marL="1600200" indent="-228600" eaLnBrk="0" hangingPunct="0">
              <a:defRPr sz="2100">
                <a:solidFill>
                  <a:schemeClr val="tx1"/>
                </a:solidFill>
                <a:latin typeface="tahoma, verdana, arial" charset="0"/>
                <a:cs typeface="Times New Roman" panose="02020603050405020304" pitchFamily="18" charset="0"/>
              </a:defRPr>
            </a:lvl4pPr>
            <a:lvl5pPr marL="2057400" indent="-228600" eaLnBrk="0" hangingPunct="0">
              <a:defRPr sz="2100">
                <a:solidFill>
                  <a:schemeClr val="tx1"/>
                </a:solidFill>
                <a:latin typeface="tahoma, verdana, arial" charset="0"/>
                <a:cs typeface="Times New Roman" panose="02020603050405020304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ahoma, verdana, arial" charset="0"/>
                <a:cs typeface="Times New Roman" panose="02020603050405020304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ahoma, verdana, arial" charset="0"/>
                <a:cs typeface="Times New Roman" panose="02020603050405020304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ahoma, verdana, arial" charset="0"/>
                <a:cs typeface="Times New Roman" panose="02020603050405020304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tahoma, verdana, arial" charset="0"/>
                <a:cs typeface="Times New Roman" panose="02020603050405020304" pitchFamily="18" charset="0"/>
              </a:defRPr>
            </a:lvl9pPr>
          </a:lstStyle>
          <a:p>
            <a:pPr algn="just"/>
            <a:r>
              <a:rPr lang="pt-BR" sz="3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/>
                <a:cs typeface="Arial" panose="020B0604020202020204" pitchFamily="34" charset="0"/>
              </a:rPr>
              <a:t>Nossos achados sugerem que a migração outonal da ave migratória </a:t>
            </a:r>
            <a:r>
              <a:rPr lang="pt-BR" sz="36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/>
                <a:cs typeface="Arial" panose="020B0604020202020204" pitchFamily="34" charset="0"/>
              </a:rPr>
              <a:t>Actitis macularius </a:t>
            </a:r>
            <a:r>
              <a:rPr lang="pt-BR" sz="3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/>
                <a:cs typeface="Arial" panose="020B0604020202020204" pitchFamily="34" charset="0"/>
              </a:rPr>
              <a:t>contribui para a disseminação do </a:t>
            </a:r>
            <a:r>
              <a:rPr lang="pt-BR" sz="36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/>
                <a:cs typeface="Arial" panose="020B0604020202020204" pitchFamily="34" charset="0"/>
              </a:rPr>
              <a:t>Hepacivirus</a:t>
            </a:r>
            <a:r>
              <a:rPr lang="pt-BR" sz="3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/>
                <a:cs typeface="Arial" panose="020B0604020202020204" pitchFamily="34" charset="0"/>
              </a:rPr>
              <a:t>. </a:t>
            </a:r>
          </a:p>
          <a:p>
            <a:pPr algn="just"/>
            <a:r>
              <a:rPr lang="pt-BR" sz="36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/>
                <a:cs typeface="Arial" panose="020B0604020202020204" pitchFamily="34" charset="0"/>
              </a:rPr>
              <a:t>Para prevenir possíveis pandemias é de suma importância compreender a disseminação dos patógenos nos diferentes ecossistemas através da análise do transcriptoma de diferentes espécies</a:t>
            </a:r>
            <a:r>
              <a:rPr lang="pt-BR" sz="35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6" name="Picture 2" descr="OAB/BC Recebe o Selo de Adesão Juntos Pelos ODS – OAB" hidden="1">
            <a:extLst>
              <a:ext uri="{FF2B5EF4-FFF2-40B4-BE49-F238E27FC236}">
                <a16:creationId xmlns:a16="http://schemas.microsoft.com/office/drawing/2014/main" id="{E2A49011-539D-D6C1-E43E-46FDC1D3E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22264" y="37156800"/>
            <a:ext cx="3390082" cy="3390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Box 3661">
            <a:extLst>
              <a:ext uri="{FF2B5EF4-FFF2-40B4-BE49-F238E27FC236}">
                <a16:creationId xmlns:a16="http://schemas.microsoft.com/office/drawing/2014/main" id="{70B5D5B5-62C6-1025-F6A6-7EB8520E38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89917" y="36547943"/>
            <a:ext cx="1944215" cy="528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6762" tIns="48381" rIns="96762" bIns="48381">
            <a:spAutoFit/>
          </a:bodyPr>
          <a:lstStyle/>
          <a:p>
            <a:pPr algn="l" defTabSz="655638">
              <a:spcBef>
                <a:spcPts val="0"/>
              </a:spcBef>
            </a:pPr>
            <a:r>
              <a:rPr lang="pt-BR" sz="2800" b="1" i="1" dirty="0">
                <a:latin typeface="Arial" panose="020B0604020202020204" pitchFamily="34" charset="0"/>
                <a:cs typeface="Arial" panose="020B0604020202020204" pitchFamily="34" charset="0"/>
              </a:rPr>
              <a:t>Selo ODS</a:t>
            </a:r>
          </a:p>
        </p:txBody>
      </p:sp>
      <p:sp>
        <p:nvSpPr>
          <p:cNvPr id="7" name="Text Box 3661">
            <a:extLst>
              <a:ext uri="{FF2B5EF4-FFF2-40B4-BE49-F238E27FC236}">
                <a16:creationId xmlns:a16="http://schemas.microsoft.com/office/drawing/2014/main" id="{0E269F34-AF91-4878-1295-1AECD1AC68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128" y="36892503"/>
            <a:ext cx="7576713" cy="5285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6762" tIns="48381" rIns="96762" bIns="48381">
            <a:spAutoFit/>
          </a:bodyPr>
          <a:lstStyle/>
          <a:p>
            <a:pPr defTabSz="655638">
              <a:spcBef>
                <a:spcPts val="0"/>
              </a:spcBef>
            </a:pPr>
            <a:r>
              <a:rPr lang="pt-BR" sz="2800" b="1" i="1" dirty="0">
                <a:latin typeface="Arial" panose="020B0604020202020204" pitchFamily="34" charset="0"/>
                <a:cs typeface="Arial" panose="020B0604020202020204" pitchFamily="34" charset="0"/>
              </a:rPr>
              <a:t>Organização:</a:t>
            </a:r>
          </a:p>
        </p:txBody>
      </p:sp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95AA7F6E-D8DB-3DE0-D11B-3B940DFAF92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799" y="37786881"/>
            <a:ext cx="9467420" cy="2463722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9F03F1A-F432-0A5F-D87D-3180C3F2B6E3}"/>
              </a:ext>
            </a:extLst>
          </p:cNvPr>
          <p:cNvSpPr/>
          <p:nvPr/>
        </p:nvSpPr>
        <p:spPr bwMode="auto">
          <a:xfrm>
            <a:off x="25641944" y="2016896"/>
            <a:ext cx="3960440" cy="2186357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6191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23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, verdana, arial" charset="0"/>
              <a:cs typeface="Times New Roman" pitchFamily="18" charset="0"/>
            </a:endParaRPr>
          </a:p>
        </p:txBody>
      </p:sp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19D23127-F4C2-8D12-1DF1-285F1F3E4A8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3752" y="1736374"/>
            <a:ext cx="9619102" cy="2503194"/>
          </a:xfrm>
          <a:prstGeom prst="rect">
            <a:avLst/>
          </a:prstGeom>
        </p:spPr>
      </p:pic>
      <p:pic>
        <p:nvPicPr>
          <p:cNvPr id="10" name="Ods3">
            <a:extLst>
              <a:ext uri="{FF2B5EF4-FFF2-40B4-BE49-F238E27FC236}">
                <a16:creationId xmlns:a16="http://schemas.microsoft.com/office/drawing/2014/main" id="{64BEDA9C-3963-BD88-FB57-2C05B86A3E9C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6983" y="37156800"/>
            <a:ext cx="3390082" cy="3390082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0D5C9F7C-26BB-1FF4-8575-1F21EE7CCD24}"/>
              </a:ext>
            </a:extLst>
          </p:cNvPr>
          <p:cNvSpPr txBox="1"/>
          <p:nvPr/>
        </p:nvSpPr>
        <p:spPr>
          <a:xfrm>
            <a:off x="723636" y="35379827"/>
            <a:ext cx="1050029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Figura 1: Maçarico pintado </a:t>
            </a:r>
            <a:r>
              <a:rPr lang="pt-BR" sz="28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pt-BR" sz="28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Actitis macularius</a:t>
            </a:r>
            <a:r>
              <a:rPr lang="pt-BR" sz="280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r>
              <a:rPr lang="pt-BR" sz="2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A esquerda plumagem não reprodutiva e a direita plumagem reprodutiva</a:t>
            </a:r>
            <a:endParaRPr lang="pt-BR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Actitis">
            <a:extLst>
              <a:ext uri="{FF2B5EF4-FFF2-40B4-BE49-F238E27FC236}">
                <a16:creationId xmlns:a16="http://schemas.microsoft.com/office/drawing/2014/main" id="{CBDE9477-0C59-5EC3-BC79-74E16C22B8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200" y="30908851"/>
            <a:ext cx="9891145" cy="4303733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3B93A947-E04F-2C33-681A-552E1EC39D8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7627" y="12175768"/>
            <a:ext cx="9810543" cy="2320158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11DDBE63-22A2-8256-6746-E9EC72E430C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7627" y="14894040"/>
            <a:ext cx="9810000" cy="232719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B247E5AB-57B7-C680-8502-D2CA635C24A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7627" y="17619344"/>
            <a:ext cx="9818333" cy="2322000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E5A87699-5745-215E-6E3A-85EDF91BE78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7627" y="20339458"/>
            <a:ext cx="9810000" cy="2327190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448BBFB4-8233-D5B8-8513-845264456F3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7627" y="23064761"/>
            <a:ext cx="9810000" cy="2327190"/>
          </a:xfrm>
          <a:prstGeom prst="rect">
            <a:avLst/>
          </a:prstGeom>
        </p:spPr>
      </p:pic>
      <p:sp>
        <p:nvSpPr>
          <p:cNvPr id="36" name="CaixaDeTexto 35">
            <a:extLst>
              <a:ext uri="{FF2B5EF4-FFF2-40B4-BE49-F238E27FC236}">
                <a16:creationId xmlns:a16="http://schemas.microsoft.com/office/drawing/2014/main" id="{CE1C9145-C296-40A6-36C6-AC9404B28880}"/>
              </a:ext>
            </a:extLst>
          </p:cNvPr>
          <p:cNvSpPr txBox="1"/>
          <p:nvPr/>
        </p:nvSpPr>
        <p:spPr>
          <a:xfrm>
            <a:off x="23266800" y="24267368"/>
            <a:ext cx="1008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Tabela</a:t>
            </a:r>
            <a:r>
              <a:rPr lang="pt-BR" sz="2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1: Espécies virais do </a:t>
            </a:r>
            <a:r>
              <a:rPr lang="pt-BR" sz="280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Hepacivirus</a:t>
            </a:r>
            <a:r>
              <a:rPr lang="pt-BR" sz="28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encontrados no telen</a:t>
            </a:r>
            <a:r>
              <a:rPr lang="pt-BR" sz="2800" b="1" dirty="0">
                <a:latin typeface="Arial" panose="020B0604020202020204" pitchFamily="34" charset="0"/>
                <a:cs typeface="Arial" panose="020B0604020202020204" pitchFamily="34" charset="0"/>
              </a:rPr>
              <a:t>céfalo do </a:t>
            </a:r>
            <a:r>
              <a:rPr lang="pt-BR" sz="2800" i="1" dirty="0">
                <a:latin typeface="Arial" panose="020B0604020202020204" pitchFamily="34" charset="0"/>
                <a:cs typeface="Arial" panose="020B0604020202020204" pitchFamily="34" charset="0"/>
              </a:rPr>
              <a:t>Actitis macularius.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8B008D7E-6432-B117-D5EC-A13CEAB353AF}"/>
              </a:ext>
            </a:extLst>
          </p:cNvPr>
          <p:cNvSpPr txBox="1"/>
          <p:nvPr/>
        </p:nvSpPr>
        <p:spPr>
          <a:xfrm>
            <a:off x="11785325" y="27374398"/>
            <a:ext cx="10260000" cy="89562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No presente estudo, foi identificado um total de 627 espécies virais no telencéfalo do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Actitis macularius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, incluindo um vírus do gênero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Hepacivirus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. Este achado é significativo considerando que o vírus da hepatite C (HCV), o mais conhecido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Hepacivirus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, tem sido predominantemente associado a mamíferos, mas estudos recentes têm revelado sua presença em uma variedade surpreendente de espécies, incluindo animais marinhos, peixes, répteis e aves (Chu et al., 2019). A abordagem metatrancriptômica utilizada por Porter et al. (2020) também identificou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Hepacivirus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em marsupiais australianos, aves e répteis, ampliando nosso entendimento sobre a distribuição desses vírus na natureza.</a:t>
            </a:r>
            <a:endParaRPr lang="pt-BR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CBD1946-2F6B-38A5-B050-509E8136D38A}"/>
              </a:ext>
            </a:extLst>
          </p:cNvPr>
          <p:cNvSpPr txBox="1"/>
          <p:nvPr/>
        </p:nvSpPr>
        <p:spPr>
          <a:xfrm>
            <a:off x="23164359" y="10474624"/>
            <a:ext cx="102600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A descoberta desses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Hepacivirus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 em aves como o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Actitis macularius 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abre novas perspectivas para a pesquisa, especialmente no que diz respeito à compreensão da dinâmica de disseminação viral entre diferentes populações de animais e potencialmente para humanos. Embora a fase de descoberta desses vírus esteja em curso, avanços significativos em tecnologias genômicas permitem começar a explorar a evolução e os padrões de transmissão desses patógenos além do que conhecemos do HCV humano.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0A60B8D5-223B-5ED0-18F8-7C1E6DE24AED}"/>
              </a:ext>
            </a:extLst>
          </p:cNvPr>
          <p:cNvSpPr txBox="1"/>
          <p:nvPr/>
        </p:nvSpPr>
        <p:spPr>
          <a:xfrm>
            <a:off x="23164359" y="16637888"/>
            <a:ext cx="10260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É crucial ressaltar que, enquanto a infecção inicial por HCV em humanos geralmente é assintomática, a ausência de tratamento adequado pode levar a complicações sérias como hepatite aguda e crônica, cirrose hepática e até carcinoma hepatocelular (Bletsa et al., 2020). Portanto, a caracterização completa desses </a:t>
            </a:r>
            <a:r>
              <a:rPr lang="pt-BR" sz="3600" i="1" dirty="0">
                <a:latin typeface="Arial" panose="020B0604020202020204" pitchFamily="34" charset="0"/>
                <a:cs typeface="Arial" panose="020B0604020202020204" pitchFamily="34" charset="0"/>
              </a:rPr>
              <a:t>Hepacivirus</a:t>
            </a: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, tanto biológica quanto epidemiologicamente, é fundamental para prever e mitigar potenciais riscos à saúde pública</a:t>
            </a:r>
            <a:r>
              <a:rPr lang="pt-BR" dirty="0"/>
              <a:t>.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FA70B5B6-E9F8-F399-99D2-C733EDF9C47F}"/>
              </a:ext>
            </a:extLst>
          </p:cNvPr>
          <p:cNvSpPr txBox="1"/>
          <p:nvPr/>
        </p:nvSpPr>
        <p:spPr>
          <a:xfrm>
            <a:off x="14264680" y="12520239"/>
            <a:ext cx="51845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 b="1" dirty="0">
                <a:solidFill>
                  <a:srgbClr val="6BA2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Coleta das Aves</a:t>
            </a:r>
          </a:p>
          <a:p>
            <a:pPr algn="just"/>
            <a:r>
              <a:rPr lang="pt-BR" sz="2400" dirty="0">
                <a:effectLst/>
                <a:latin typeface="Arial" panose="020B0604020202020204" pitchFamily="34" charset="0"/>
                <a:ea typeface="Aptos"/>
                <a:cs typeface="Times New Roman" panose="02020603050405020304" pitchFamily="18" charset="0"/>
              </a:rPr>
              <a:t>As aves foram coletadas na Ilha de Otelina, no estuário amazônico em Bragança-PA, com rede de neblina.</a:t>
            </a:r>
            <a:endParaRPr lang="pt-BR" dirty="0">
              <a:solidFill>
                <a:srgbClr val="6BA24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97207B3-0A85-FEA6-97D8-D12E66F5CBFF}"/>
              </a:ext>
            </a:extLst>
          </p:cNvPr>
          <p:cNvSpPr txBox="1"/>
          <p:nvPr/>
        </p:nvSpPr>
        <p:spPr>
          <a:xfrm>
            <a:off x="14323037" y="15242027"/>
            <a:ext cx="51845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 b="1" kern="1200" dirty="0">
                <a:solidFill>
                  <a:srgbClr val="F6821E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Perfusão</a:t>
            </a:r>
          </a:p>
          <a:p>
            <a:pPr algn="just"/>
            <a:r>
              <a:rPr lang="pt-BR" sz="2400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Os animais foram anestesiados e perfundidos com solução salina e RNA later, seguido da craniotomia.</a:t>
            </a:r>
            <a:endParaRPr lang="pt-BR" sz="2400" dirty="0">
              <a:solidFill>
                <a:srgbClr val="6BA24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DC0A486E-DB35-CB07-1E11-0B660555DB36}"/>
              </a:ext>
            </a:extLst>
          </p:cNvPr>
          <p:cNvSpPr txBox="1"/>
          <p:nvPr/>
        </p:nvSpPr>
        <p:spPr>
          <a:xfrm>
            <a:off x="14189405" y="17964736"/>
            <a:ext cx="541562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 b="1" kern="1200" dirty="0">
                <a:solidFill>
                  <a:srgbClr val="E03E36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Sequenciamento</a:t>
            </a:r>
          </a:p>
          <a:p>
            <a:pPr algn="just"/>
            <a:r>
              <a:rPr lang="pt-BR" sz="2400" kern="12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 sequenciamento e a leitura do chip foram realizados com o Ion 540™ Chip e o Ion S5 GeneStudio System.</a:t>
            </a:r>
            <a:endParaRPr lang="pt-BR" sz="3200" dirty="0">
              <a:solidFill>
                <a:srgbClr val="6BA24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C82868A3-0C01-4290-07F3-23EA7838302A}"/>
              </a:ext>
            </a:extLst>
          </p:cNvPr>
          <p:cNvSpPr txBox="1"/>
          <p:nvPr/>
        </p:nvSpPr>
        <p:spPr>
          <a:xfrm>
            <a:off x="14189407" y="20687445"/>
            <a:ext cx="52598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 b="1" dirty="0">
                <a:solidFill>
                  <a:srgbClr val="5F5BA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Busca dos vírus</a:t>
            </a:r>
          </a:p>
          <a:p>
            <a:pPr algn="just"/>
            <a:r>
              <a:rPr lang="pt-BR" sz="2400" dirty="0">
                <a:latin typeface="Arial" panose="020B0604020202020204" pitchFamily="34" charset="0"/>
                <a:ea typeface="Aptos" panose="020B0004020202020204" pitchFamily="34" charset="0"/>
              </a:rPr>
              <a:t>A busca </a:t>
            </a:r>
            <a:r>
              <a:rPr lang="pt-BR" sz="24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dos vírus através do pipeline VIRTUS2 usando como referência o genoma do </a:t>
            </a:r>
            <a:r>
              <a:rPr lang="pt-BR" sz="2400" i="1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Calidris pugnax</a:t>
            </a:r>
            <a:r>
              <a:rPr lang="pt-BR" sz="2400" i="1" dirty="0">
                <a:latin typeface="Arial" panose="020B0604020202020204" pitchFamily="34" charset="0"/>
                <a:ea typeface="Aptos" panose="020B0004020202020204" pitchFamily="34" charset="0"/>
              </a:rPr>
              <a:t>.</a:t>
            </a:r>
            <a:endParaRPr lang="pt-BR" sz="4400" i="1" dirty="0">
              <a:solidFill>
                <a:srgbClr val="6BA24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0B9042A7-6F4A-5E11-4257-D66E639AAD23}"/>
              </a:ext>
            </a:extLst>
          </p:cNvPr>
          <p:cNvSpPr txBox="1"/>
          <p:nvPr/>
        </p:nvSpPr>
        <p:spPr>
          <a:xfrm>
            <a:off x="14120664" y="23257221"/>
            <a:ext cx="544773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sz="2800" b="1" dirty="0">
                <a:solidFill>
                  <a:srgbClr val="008CA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Identificação dos vírus</a:t>
            </a:r>
          </a:p>
          <a:p>
            <a:pPr algn="just"/>
            <a:r>
              <a:rPr lang="pt-BR" sz="24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Como base de dados dos vírus nós utilizamos o banco de sequencias NCBI Viral Genomes Ref- Seq. </a:t>
            </a:r>
            <a:endParaRPr lang="pt-BR" sz="5400" dirty="0">
              <a:solidFill>
                <a:srgbClr val="6BA24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7A8056D4-24F4-6DDD-A693-F1830BE1C877}"/>
              </a:ext>
            </a:extLst>
          </p:cNvPr>
          <p:cNvGrpSpPr/>
          <p:nvPr/>
        </p:nvGrpSpPr>
        <p:grpSpPr>
          <a:xfrm>
            <a:off x="23250543" y="22683192"/>
            <a:ext cx="10024249" cy="1478735"/>
            <a:chOff x="977428" y="2525575"/>
            <a:chExt cx="10024249" cy="1478735"/>
          </a:xfrm>
        </p:grpSpPr>
        <p:cxnSp>
          <p:nvCxnSpPr>
            <p:cNvPr id="11" name="Conector reto 10">
              <a:extLst>
                <a:ext uri="{FF2B5EF4-FFF2-40B4-BE49-F238E27FC236}">
                  <a16:creationId xmlns:a16="http://schemas.microsoft.com/office/drawing/2014/main" id="{DDE076FE-6C2C-61D4-F66C-885A8A345525}"/>
                </a:ext>
              </a:extLst>
            </p:cNvPr>
            <p:cNvCxnSpPr>
              <a:cxnSpLocks/>
            </p:cNvCxnSpPr>
            <p:nvPr/>
          </p:nvCxnSpPr>
          <p:spPr>
            <a:xfrm>
              <a:off x="990435" y="2541270"/>
              <a:ext cx="9989820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onector reto 16">
              <a:extLst>
                <a:ext uri="{FF2B5EF4-FFF2-40B4-BE49-F238E27FC236}">
                  <a16:creationId xmlns:a16="http://schemas.microsoft.com/office/drawing/2014/main" id="{13A46743-2DFE-7D35-3541-D71B9E69A7C5}"/>
                </a:ext>
              </a:extLst>
            </p:cNvPr>
            <p:cNvCxnSpPr>
              <a:cxnSpLocks/>
            </p:cNvCxnSpPr>
            <p:nvPr/>
          </p:nvCxnSpPr>
          <p:spPr>
            <a:xfrm>
              <a:off x="990435" y="4004310"/>
              <a:ext cx="9989820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Conector reto 19">
              <a:extLst>
                <a:ext uri="{FF2B5EF4-FFF2-40B4-BE49-F238E27FC236}">
                  <a16:creationId xmlns:a16="http://schemas.microsoft.com/office/drawing/2014/main" id="{C0A4B791-1788-0320-F29C-3BD7B69079C7}"/>
                </a:ext>
              </a:extLst>
            </p:cNvPr>
            <p:cNvCxnSpPr>
              <a:cxnSpLocks/>
            </p:cNvCxnSpPr>
            <p:nvPr/>
          </p:nvCxnSpPr>
          <p:spPr>
            <a:xfrm>
              <a:off x="990435" y="2846070"/>
              <a:ext cx="9989820" cy="0"/>
            </a:xfrm>
            <a:prstGeom prst="line">
              <a:avLst/>
            </a:prstGeom>
            <a:ln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id="{84EC9A55-53DC-046F-C9E4-5379F3B899A6}"/>
                </a:ext>
              </a:extLst>
            </p:cNvPr>
            <p:cNvSpPr txBox="1"/>
            <p:nvPr/>
          </p:nvSpPr>
          <p:spPr>
            <a:xfrm>
              <a:off x="6789255" y="2527720"/>
              <a:ext cx="10136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Numreads</a:t>
              </a:r>
            </a:p>
          </p:txBody>
        </p:sp>
        <p:sp>
          <p:nvSpPr>
            <p:cNvPr id="22" name="CaixaDeTexto 21">
              <a:extLst>
                <a:ext uri="{FF2B5EF4-FFF2-40B4-BE49-F238E27FC236}">
                  <a16:creationId xmlns:a16="http://schemas.microsoft.com/office/drawing/2014/main" id="{16B35421-16F1-49FD-6125-5E418D64B710}"/>
                </a:ext>
              </a:extLst>
            </p:cNvPr>
            <p:cNvSpPr txBox="1"/>
            <p:nvPr/>
          </p:nvSpPr>
          <p:spPr>
            <a:xfrm>
              <a:off x="1020530" y="2545378"/>
              <a:ext cx="6875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Name</a:t>
              </a:r>
            </a:p>
          </p:txBody>
        </p:sp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BB38F65D-6CAA-3586-14BE-CA7DC1AE576F}"/>
                </a:ext>
              </a:extLst>
            </p:cNvPr>
            <p:cNvSpPr txBox="1"/>
            <p:nvPr/>
          </p:nvSpPr>
          <p:spPr>
            <a:xfrm>
              <a:off x="7743650" y="2555834"/>
              <a:ext cx="10591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Covbases</a:t>
              </a:r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F76A4552-0421-B547-7E54-DE4F737B41C4}"/>
                </a:ext>
              </a:extLst>
            </p:cNvPr>
            <p:cNvSpPr txBox="1"/>
            <p:nvPr/>
          </p:nvSpPr>
          <p:spPr>
            <a:xfrm>
              <a:off x="8760930" y="2525575"/>
              <a:ext cx="9679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Coverege</a:t>
              </a:r>
            </a:p>
          </p:txBody>
        </p:sp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41785018-1E90-B13D-3C15-933297EB6C99}"/>
                </a:ext>
              </a:extLst>
            </p:cNvPr>
            <p:cNvSpPr txBox="1"/>
            <p:nvPr/>
          </p:nvSpPr>
          <p:spPr>
            <a:xfrm>
              <a:off x="9930947" y="2544115"/>
              <a:ext cx="8688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Rate_hit</a:t>
              </a:r>
            </a:p>
          </p:txBody>
        </p:sp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D0A939E4-771B-0471-59D0-C9BA7D8E99D3}"/>
                </a:ext>
              </a:extLst>
            </p:cNvPr>
            <p:cNvSpPr txBox="1"/>
            <p:nvPr/>
          </p:nvSpPr>
          <p:spPr>
            <a:xfrm>
              <a:off x="999222" y="2875174"/>
              <a:ext cx="51435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NC_009823.1 Hepatitis C virus genotype 2, Complete genome </a:t>
              </a:r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DE832862-14F3-CF0C-B2E5-2451DFCE5E1A}"/>
                </a:ext>
              </a:extLst>
            </p:cNvPr>
            <p:cNvSpPr txBox="1"/>
            <p:nvPr/>
          </p:nvSpPr>
          <p:spPr>
            <a:xfrm>
              <a:off x="982714" y="3190819"/>
              <a:ext cx="58597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NC_038882.1 Hepatitis C virus (Isolate H77) genotype 1, Complete cds </a:t>
              </a:r>
            </a:p>
          </p:txBody>
        </p:sp>
        <p:sp>
          <p:nvSpPr>
            <p:cNvPr id="35" name="CaixaDeTexto 34">
              <a:extLst>
                <a:ext uri="{FF2B5EF4-FFF2-40B4-BE49-F238E27FC236}">
                  <a16:creationId xmlns:a16="http://schemas.microsoft.com/office/drawing/2014/main" id="{FE79A76A-6262-90E4-4203-C8B43853905E}"/>
                </a:ext>
              </a:extLst>
            </p:cNvPr>
            <p:cNvSpPr txBox="1"/>
            <p:nvPr/>
          </p:nvSpPr>
          <p:spPr>
            <a:xfrm>
              <a:off x="977428" y="3506051"/>
              <a:ext cx="52501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NC_005950.1 Snow goose hepatitis B virus, Complete genome 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A1E464F3-3752-EBEB-0D72-B0FE95AF5CB4}"/>
                </a:ext>
              </a:extLst>
            </p:cNvPr>
            <p:cNvSpPr txBox="1"/>
            <p:nvPr/>
          </p:nvSpPr>
          <p:spPr>
            <a:xfrm>
              <a:off x="7197394" y="2784644"/>
              <a:ext cx="237668" cy="1021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4CE983AA-893C-E0C5-7451-0681A02A3F56}"/>
                </a:ext>
              </a:extLst>
            </p:cNvPr>
            <p:cNvSpPr txBox="1"/>
            <p:nvPr/>
          </p:nvSpPr>
          <p:spPr>
            <a:xfrm>
              <a:off x="7982654" y="2790380"/>
              <a:ext cx="624840" cy="1021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48</a:t>
              </a:r>
            </a:p>
            <a:p>
              <a:pPr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41</a:t>
              </a:r>
            </a:p>
            <a:p>
              <a:pPr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87</a:t>
              </a:r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C0DC9FC1-675C-D0ED-4A8D-4D947197A79F}"/>
                </a:ext>
              </a:extLst>
            </p:cNvPr>
            <p:cNvSpPr txBox="1"/>
            <p:nvPr/>
          </p:nvSpPr>
          <p:spPr>
            <a:xfrm>
              <a:off x="8755826" y="2784643"/>
              <a:ext cx="994658" cy="1021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0,494285</a:t>
              </a:r>
            </a:p>
            <a:p>
              <a:pPr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0,427128</a:t>
              </a:r>
            </a:p>
            <a:p>
              <a:pPr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2,876998</a:t>
              </a:r>
            </a:p>
          </p:txBody>
        </p: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E72438C5-FEBF-FFBA-C46C-D1300057B0FA}"/>
                </a:ext>
              </a:extLst>
            </p:cNvPr>
            <p:cNvSpPr txBox="1"/>
            <p:nvPr/>
          </p:nvSpPr>
          <p:spPr>
            <a:xfrm>
              <a:off x="9731206" y="2799772"/>
              <a:ext cx="1270471" cy="1021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1,22978E-08</a:t>
              </a:r>
            </a:p>
            <a:p>
              <a:pPr algn="ctr"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2,45957E-08</a:t>
              </a:r>
            </a:p>
            <a:p>
              <a:pPr algn="ctr">
                <a:lnSpc>
                  <a:spcPct val="150000"/>
                </a:lnSpc>
              </a:pPr>
              <a:r>
                <a:rPr lang="pt-BR" sz="1400" dirty="0">
                  <a:latin typeface="Arial" panose="020B0604020202020204" pitchFamily="34" charset="0"/>
                  <a:cs typeface="Arial" panose="020B0604020202020204" pitchFamily="34" charset="0"/>
                </a:rPr>
                <a:t>2,45957E-08</a:t>
              </a:r>
            </a:p>
          </p:txBody>
        </p:sp>
      </p:grpSp>
      <p:pic>
        <p:nvPicPr>
          <p:cNvPr id="42" name="Imagem 41" descr="Código QR&#10;&#10;Descrição gerada automaticamente">
            <a:extLst>
              <a:ext uri="{FF2B5EF4-FFF2-40B4-BE49-F238E27FC236}">
                <a16:creationId xmlns:a16="http://schemas.microsoft.com/office/drawing/2014/main" id="{DEEBC0BD-0A2D-4DEB-9460-285147D0BAA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2724" y="32346860"/>
            <a:ext cx="4038600" cy="403860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Estrutura padrão">
  <a:themeElements>
    <a:clrScheme name="Estrutura padrão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trutura padrão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  <a:scene3d>
          <a:camera prst="legacyPerspectiveFront">
            <a:rot lat="19799999" lon="19439998" rev="0"/>
          </a:camera>
          <a:lightRig rig="legacyNormal2" dir="t"/>
        </a:scene3d>
        <a:sp3d extrusionH="354000" prstMaterial="legacyMatte">
          <a:bevelT w="13500" h="13500" prst="angle"/>
          <a:bevelB w="13500" h="13500" prst="angle"/>
          <a:extrusionClr>
            <a:srgbClr val="939676"/>
          </a:extrusionClr>
        </a:sp3d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61912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2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, verdana, arial" charset="0"/>
            <a:cs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CCFFFF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  <a:scene3d>
          <a:camera prst="legacyPerspectiveFront">
            <a:rot lat="19799999" lon="19439998" rev="0"/>
          </a:camera>
          <a:lightRig rig="legacyNormal2" dir="t"/>
        </a:scene3d>
        <a:sp3d extrusionH="354000" prstMaterial="legacyMatte">
          <a:bevelT w="13500" h="13500" prst="angle"/>
          <a:bevelB w="13500" h="13500" prst="angle"/>
          <a:extrusionClr>
            <a:srgbClr val="939676"/>
          </a:extrusionClr>
        </a:sp3d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61912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23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, verdana, arial" charset="0"/>
            <a:cs typeface="Times New Roman" pitchFamily="18" charset="0"/>
          </a:defRPr>
        </a:defPPr>
      </a:lstStyle>
    </a:lnDef>
  </a:objectDefaults>
  <a:extraClrSchemeLst>
    <a:extraClrScheme>
      <a:clrScheme name="Estrutura padrão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strutura padrão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strutura padrão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339966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ADCAB8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7562</TotalTime>
  <Words>823</Words>
  <Application>Microsoft Office PowerPoint</Application>
  <PresentationFormat>Personalizar</PresentationFormat>
  <Paragraphs>53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tahoma, verdana, arial</vt:lpstr>
      <vt:lpstr>Times New Roman</vt:lpstr>
      <vt:lpstr>Estrutura padrão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>SILUBESA 2004</dc:subject>
  <dc:creator>Jussara Severo</dc:creator>
  <cp:lastModifiedBy>gabriellalopes3668@gmail.com</cp:lastModifiedBy>
  <cp:revision>482</cp:revision>
  <cp:lastPrinted>2024-08-17T18:22:12Z</cp:lastPrinted>
  <dcterms:created xsi:type="dcterms:W3CDTF">2003-06-01T18:10:39Z</dcterms:created>
  <dcterms:modified xsi:type="dcterms:W3CDTF">2024-10-16T21:17:03Z</dcterms:modified>
</cp:coreProperties>
</file>

<file path=docProps/thumbnail.jpeg>
</file>